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77" r:id="rId3"/>
    <p:sldId id="278" r:id="rId4"/>
    <p:sldId id="279" r:id="rId5"/>
    <p:sldId id="280" r:id="rId6"/>
    <p:sldId id="28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1447801"/>
            <a:ext cx="8358246" cy="2124075"/>
          </a:xfrm>
        </p:spPr>
        <p:txBody>
          <a:bodyPr/>
          <a:lstStyle/>
          <a:p>
            <a:r>
              <a:rPr lang="cs-CZ" sz="6000" dirty="0" smtClean="0"/>
              <a:t>Vznik světového filmu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9322" y="5286388"/>
            <a:ext cx="2991404" cy="122338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David skála</a:t>
            </a:r>
          </a:p>
          <a:p>
            <a:r>
              <a:rPr lang="cs-CZ" dirty="0" smtClean="0"/>
              <a:t>Jaroslav rohlík</a:t>
            </a:r>
          </a:p>
          <a:p>
            <a:r>
              <a:rPr lang="cs-CZ" dirty="0" smtClean="0"/>
              <a:t>Veronika </a:t>
            </a:r>
            <a:r>
              <a:rPr lang="cs-CZ" dirty="0" err="1" smtClean="0"/>
              <a:t>vojtěchová</a:t>
            </a:r>
            <a:endParaRPr lang="cs-CZ" dirty="0" smtClean="0"/>
          </a:p>
          <a:p>
            <a:r>
              <a:rPr lang="cs-CZ" dirty="0" smtClean="0"/>
              <a:t>Kateřina </a:t>
            </a:r>
            <a:r>
              <a:rPr lang="cs-CZ" dirty="0" err="1" smtClean="0"/>
              <a:t>kovářová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1538" y="442721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Vyšší odborná škola a Střední odborná škola, Nový Bydžov</a:t>
            </a:r>
          </a:p>
          <a:p>
            <a:pPr algn="ctr"/>
            <a:r>
              <a:rPr lang="cs-CZ" b="1" dirty="0" smtClean="0"/>
              <a:t>Jana </a:t>
            </a:r>
            <a:r>
              <a:rPr lang="cs-CZ" b="1" dirty="0" err="1" smtClean="0"/>
              <a:t>Maláta</a:t>
            </a:r>
            <a:r>
              <a:rPr lang="cs-CZ" b="1" dirty="0" smtClean="0"/>
              <a:t> 1869, 504 01 Nový Bydžov</a:t>
            </a:r>
          </a:p>
          <a:p>
            <a:r>
              <a:rPr lang="cs-CZ" b="1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Walt</a:t>
            </a:r>
            <a:r>
              <a:rPr lang="cs-CZ" dirty="0" smtClean="0"/>
              <a:t> </a:t>
            </a:r>
            <a:r>
              <a:rPr lang="cs-CZ" dirty="0" err="1" smtClean="0"/>
              <a:t>Disney</a:t>
            </a:r>
            <a:endParaRPr lang="cs-CZ" dirty="0" smtClean="0"/>
          </a:p>
          <a:p>
            <a:r>
              <a:rPr lang="cs-CZ" dirty="0" smtClean="0"/>
              <a:t>Přední osobností nejen amerického animovaného filmu byl </a:t>
            </a:r>
            <a:r>
              <a:rPr lang="cs-CZ" b="1" i="1" dirty="0" err="1" smtClean="0"/>
              <a:t>Walt</a:t>
            </a:r>
            <a:r>
              <a:rPr lang="cs-CZ" b="1" i="1" dirty="0" smtClean="0"/>
              <a:t> </a:t>
            </a:r>
            <a:r>
              <a:rPr lang="cs-CZ" b="1" i="1" dirty="0" err="1" smtClean="0"/>
              <a:t>Disney</a:t>
            </a:r>
            <a:r>
              <a:rPr lang="cs-CZ" dirty="0" smtClean="0"/>
              <a:t>. Začínal jako kreslič plakátů, roku 1922 založil se svým bratrem </a:t>
            </a:r>
            <a:r>
              <a:rPr lang="cs-CZ" dirty="0" err="1" smtClean="0"/>
              <a:t>Royem</a:t>
            </a:r>
            <a:r>
              <a:rPr lang="cs-CZ" dirty="0" smtClean="0"/>
              <a:t> studio kresleného filmu a o pět let později dobývali svět svou figurkou myšáka </a:t>
            </a:r>
            <a:r>
              <a:rPr lang="cs-CZ" dirty="0" err="1" smtClean="0"/>
              <a:t>Mickeyho</a:t>
            </a:r>
            <a:r>
              <a:rPr lang="cs-CZ" dirty="0" smtClean="0"/>
              <a:t>. K němu přibývají další - pes Pluto, kačer Donald, pes </a:t>
            </a:r>
            <a:r>
              <a:rPr lang="cs-CZ" dirty="0" err="1" smtClean="0"/>
              <a:t>Goofy</a:t>
            </a:r>
            <a:r>
              <a:rPr lang="cs-CZ" dirty="0" smtClean="0"/>
              <a:t>, atd.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režiséři</a:t>
            </a:r>
            <a:endParaRPr lang="cs-CZ" dirty="0"/>
          </a:p>
        </p:txBody>
      </p:sp>
      <p:pic>
        <p:nvPicPr>
          <p:cNvPr id="5" name="Picture 2" descr="Výsledek obrázku"/>
          <p:cNvPicPr>
            <a:picLocks noChangeAspect="1" noChangeArrowheads="1"/>
          </p:cNvPicPr>
          <p:nvPr/>
        </p:nvPicPr>
        <p:blipFill>
          <a:blip r:embed="rId2" cstate="print"/>
          <a:srcRect l="6507" r="5649"/>
          <a:stretch>
            <a:fillRect/>
          </a:stretch>
        </p:blipFill>
        <p:spPr bwMode="auto">
          <a:xfrm>
            <a:off x="5627018" y="142852"/>
            <a:ext cx="19453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herci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Hugo </a:t>
            </a:r>
            <a:r>
              <a:rPr lang="cs-CZ" dirty="0" err="1" smtClean="0"/>
              <a:t>Haas</a:t>
            </a:r>
            <a:endParaRPr lang="cs-CZ" dirty="0" smtClean="0"/>
          </a:p>
          <a:p>
            <a:r>
              <a:rPr lang="cs-CZ" dirty="0" smtClean="0"/>
              <a:t>1901 – 1968 </a:t>
            </a:r>
            <a:r>
              <a:rPr lang="cs-CZ" dirty="0" err="1" smtClean="0"/>
              <a:t>Rakousko</a:t>
            </a:r>
            <a:r>
              <a:rPr lang="cs-CZ" dirty="0" smtClean="0"/>
              <a:t>-Uhersko</a:t>
            </a:r>
          </a:p>
          <a:p>
            <a:r>
              <a:rPr lang="cs-CZ" dirty="0" smtClean="0"/>
              <a:t>Představitel a tvůrce vlastní „</a:t>
            </a:r>
            <a:r>
              <a:rPr lang="cs-CZ" dirty="0" err="1" smtClean="0"/>
              <a:t>haasovské</a:t>
            </a:r>
            <a:r>
              <a:rPr lang="cs-CZ" dirty="0" smtClean="0"/>
              <a:t>“ komiky plné sebeironie, jehož nejslavnější rolí se však stal doktor </a:t>
            </a:r>
            <a:r>
              <a:rPr lang="cs-CZ" dirty="0" err="1" smtClean="0"/>
              <a:t>Galén</a:t>
            </a:r>
            <a:r>
              <a:rPr lang="cs-CZ" dirty="0" smtClean="0"/>
              <a:t> z Čapkovy BÍLÉ NEMOCI</a:t>
            </a:r>
          </a:p>
          <a:p>
            <a:r>
              <a:rPr lang="cs-CZ" dirty="0" smtClean="0"/>
              <a:t>Uplatňoval se od samých počátků nejen jako herec, ale také jako autor nebo spoluautor námětů, scénářů i jako filmový režisér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Gary</a:t>
            </a:r>
            <a:r>
              <a:rPr lang="cs-CZ" b="1" dirty="0" smtClean="0"/>
              <a:t> </a:t>
            </a:r>
            <a:r>
              <a:rPr lang="cs-CZ" b="1" dirty="0" err="1" smtClean="0"/>
              <a:t>Cooper</a:t>
            </a:r>
            <a:endParaRPr lang="cs-CZ" b="1" dirty="0" smtClean="0"/>
          </a:p>
          <a:p>
            <a:r>
              <a:rPr lang="cs-CZ" dirty="0" smtClean="0"/>
              <a:t>1901 – 1961 USA</a:t>
            </a:r>
          </a:p>
          <a:p>
            <a:r>
              <a:rPr lang="cs-CZ" dirty="0" smtClean="0"/>
              <a:t>filmový herec, legendární filmový hrdina z mnoha westernových, válečných, dobrodružných i romantických filmů</a:t>
            </a:r>
          </a:p>
          <a:p>
            <a:r>
              <a:rPr lang="cs-CZ" dirty="0" smtClean="0"/>
              <a:t>Nejlepší role: Četař York (1941), V pravé poledne (1952)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herci</a:t>
            </a:r>
            <a:endParaRPr lang="cs-CZ" dirty="0"/>
          </a:p>
        </p:txBody>
      </p:sp>
      <p:pic>
        <p:nvPicPr>
          <p:cNvPr id="5" name="Picture 2" descr="Gary Cooper ve filmu High Noon v roce 1952"/>
          <p:cNvPicPr>
            <a:picLocks noChangeAspect="1" noChangeArrowheads="1"/>
          </p:cNvPicPr>
          <p:nvPr/>
        </p:nvPicPr>
        <p:blipFill>
          <a:blip r:embed="rId2" cstate="print"/>
          <a:srcRect l="25645" r="18402"/>
          <a:stretch>
            <a:fillRect/>
          </a:stretch>
        </p:blipFill>
        <p:spPr bwMode="auto">
          <a:xfrm>
            <a:off x="5667792" y="214291"/>
            <a:ext cx="18331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Oscar </a:t>
            </a:r>
            <a:r>
              <a:rPr lang="cs-CZ" sz="3000" dirty="0" smtClean="0"/>
              <a:t>– cena akademie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Každoročně udělován americkou Akademií filmového umění a věd od roku 1929 v různých oblastech filmu</a:t>
            </a:r>
          </a:p>
          <a:p>
            <a:r>
              <a:rPr lang="cs-CZ" dirty="0" smtClean="0"/>
              <a:t>Považován za nejprestižnější filmovou cenu</a:t>
            </a:r>
          </a:p>
          <a:p>
            <a:r>
              <a:rPr lang="cs-CZ" dirty="0" smtClean="0"/>
              <a:t>Poslední předávání se konalo 26. února 2017 v Dolby Theatre v Los Angeles, kdy se konal 89. ročník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Oscar </a:t>
            </a:r>
            <a:r>
              <a:rPr lang="cs-CZ" sz="3000" dirty="0" smtClean="0"/>
              <a:t>-historie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(první ročník) 1929</a:t>
            </a:r>
          </a:p>
          <a:p>
            <a:pPr lvl="2"/>
            <a:r>
              <a:rPr lang="cs-CZ" dirty="0" smtClean="0"/>
              <a:t>Studio Warner </a:t>
            </a:r>
            <a:r>
              <a:rPr lang="cs-CZ" dirty="0" err="1" smtClean="0"/>
              <a:t>Bros</a:t>
            </a:r>
            <a:r>
              <a:rPr lang="cs-CZ" dirty="0" smtClean="0"/>
              <a:t>-Jazzový zpěvák</a:t>
            </a:r>
          </a:p>
          <a:p>
            <a:pPr lvl="2"/>
            <a:r>
              <a:rPr lang="cs-CZ" dirty="0" smtClean="0"/>
              <a:t>Charlie </a:t>
            </a:r>
            <a:r>
              <a:rPr lang="cs-CZ" dirty="0" err="1" smtClean="0"/>
              <a:t>Chaplin</a:t>
            </a:r>
            <a:r>
              <a:rPr lang="cs-CZ" dirty="0" smtClean="0"/>
              <a:t> – Cirkus</a:t>
            </a:r>
          </a:p>
          <a:p>
            <a:r>
              <a:rPr lang="cs-CZ" dirty="0" smtClean="0"/>
              <a:t>Přesný název - Cena Akademie za zásluhy označení Oscar je přezdívka sošky.</a:t>
            </a:r>
          </a:p>
          <a:p>
            <a:r>
              <a:rPr lang="cs-CZ" dirty="0" smtClean="0"/>
              <a:t>Přezdívka byla oficiálně uznána až v roce 1939</a:t>
            </a:r>
          </a:p>
          <a:p>
            <a:r>
              <a:rPr lang="cs-CZ" dirty="0" smtClean="0"/>
              <a:t>Symbolem ceny je zlatá soška rytíře držícího meč a stojícího na cívce filmového pásu s pěti kruhy, které představují pět původních profesních sekcí Akademie (herci, režiséři, producenti, technici a scenáristé)</a:t>
            </a:r>
          </a:p>
          <a:p>
            <a:pPr lvl="2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Oscar</a:t>
            </a:r>
            <a:endParaRPr lang="cs-CZ" dirty="0"/>
          </a:p>
        </p:txBody>
      </p:sp>
      <p:pic>
        <p:nvPicPr>
          <p:cNvPr id="1026" name="Picture 2" descr="Výsledek obrázku pro os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100382" cy="465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Nominace a 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Hlasování</a:t>
            </a:r>
          </a:p>
          <a:p>
            <a:pPr lvl="1"/>
            <a:r>
              <a:rPr lang="cs-CZ" dirty="0" smtClean="0"/>
              <a:t>Každý aktivní člen s hlasovacím právem získá od Akademie hlasovací lístek, počet členů je přibližně šest tisíc</a:t>
            </a:r>
          </a:p>
          <a:p>
            <a:r>
              <a:rPr lang="cs-CZ" dirty="0" smtClean="0"/>
              <a:t>První</a:t>
            </a:r>
            <a:r>
              <a:rPr lang="cs-CZ" b="1" dirty="0" smtClean="0"/>
              <a:t> </a:t>
            </a:r>
            <a:r>
              <a:rPr lang="cs-CZ" dirty="0" smtClean="0"/>
              <a:t>kolo</a:t>
            </a:r>
          </a:p>
          <a:p>
            <a:pPr lvl="1"/>
            <a:r>
              <a:rPr lang="cs-CZ" dirty="0" smtClean="0"/>
              <a:t>Výsledky prvního nominačního kola jsou známé ve třetí lednový týden. Na tiskové konferenci je pak prezident Akademie vyhlásí</a:t>
            </a:r>
          </a:p>
          <a:p>
            <a:r>
              <a:rPr lang="cs-CZ" dirty="0" smtClean="0"/>
              <a:t>Druhé</a:t>
            </a:r>
            <a:r>
              <a:rPr lang="cs-CZ" b="1" dirty="0" smtClean="0"/>
              <a:t> </a:t>
            </a:r>
            <a:r>
              <a:rPr lang="cs-CZ" dirty="0" smtClean="0"/>
              <a:t>kolo</a:t>
            </a:r>
          </a:p>
          <a:p>
            <a:pPr lvl="1"/>
            <a:r>
              <a:rPr lang="cs-CZ" dirty="0" smtClean="0"/>
              <a:t>Na konci ledna je členům zaslán finální hlasovací lístek, tentokrát se jmény nominovaných umělců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Členové</a:t>
            </a:r>
            <a:r>
              <a:rPr lang="cs-CZ" b="1" dirty="0" smtClean="0"/>
              <a:t> </a:t>
            </a:r>
            <a:r>
              <a:rPr lang="cs-CZ" dirty="0" smtClean="0"/>
              <a:t>akademie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Členy Americké akademie filmového umění a věd se automaticky stávají všichni umělci, kteří byli alespoň jedenkrát nominováni na Cenu akademie</a:t>
            </a:r>
          </a:p>
          <a:p>
            <a:r>
              <a:rPr lang="cs-CZ" dirty="0" smtClean="0"/>
              <a:t>Akademie má zhruba 5 až 6 tisíc členů po celém světě</a:t>
            </a:r>
          </a:p>
          <a:p>
            <a:pPr lvl="1"/>
            <a:r>
              <a:rPr lang="cs-CZ" dirty="0" smtClean="0"/>
              <a:t>Miloš Forman</a:t>
            </a:r>
          </a:p>
          <a:p>
            <a:pPr lvl="1"/>
            <a:r>
              <a:rPr lang="cs-CZ" dirty="0" smtClean="0"/>
              <a:t>Jiří </a:t>
            </a:r>
            <a:r>
              <a:rPr lang="cs-CZ" dirty="0" err="1" smtClean="0"/>
              <a:t>Menzel</a:t>
            </a:r>
            <a:endParaRPr lang="cs-CZ" dirty="0" smtClean="0"/>
          </a:p>
          <a:p>
            <a:pPr lvl="1"/>
            <a:r>
              <a:rPr lang="cs-CZ" dirty="0" smtClean="0"/>
              <a:t>Jan Svěrák.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Nejvíce Oscarů (11) proměnily tři filmy:</a:t>
            </a:r>
          </a:p>
          <a:p>
            <a:pPr lvl="1"/>
            <a:r>
              <a:rPr lang="cs-CZ" dirty="0" smtClean="0"/>
              <a:t> </a:t>
            </a:r>
            <a:r>
              <a:rPr lang="cs-CZ" i="1" dirty="0" smtClean="0"/>
              <a:t>Ben-</a:t>
            </a:r>
            <a:r>
              <a:rPr lang="cs-CZ" i="1" dirty="0" err="1" smtClean="0"/>
              <a:t>Hur</a:t>
            </a:r>
            <a:endParaRPr lang="cs-CZ" i="1" dirty="0" smtClean="0"/>
          </a:p>
          <a:p>
            <a:pPr lvl="1"/>
            <a:r>
              <a:rPr lang="cs-CZ" i="1" dirty="0" smtClean="0"/>
              <a:t>Titanic</a:t>
            </a:r>
          </a:p>
          <a:p>
            <a:pPr lvl="1"/>
            <a:r>
              <a:rPr lang="cs-CZ" i="1" dirty="0" smtClean="0"/>
              <a:t>Pán prstenů: Návrat krále</a:t>
            </a:r>
          </a:p>
          <a:p>
            <a:r>
              <a:rPr lang="cs-CZ" i="1" dirty="0" smtClean="0"/>
              <a:t>Pán prstenů: Návrat krále</a:t>
            </a:r>
            <a:r>
              <a:rPr lang="cs-CZ" dirty="0" smtClean="0"/>
              <a:t> měl současně největší úspěšnost, neboť získal cenu v každé kategorii, ve které byl nominován</a:t>
            </a:r>
          </a:p>
          <a:p>
            <a:r>
              <a:rPr lang="cs-CZ" dirty="0" smtClean="0"/>
              <a:t>Nejvíce nominací (14) měly filmy:</a:t>
            </a:r>
          </a:p>
          <a:p>
            <a:pPr lvl="1"/>
            <a:r>
              <a:rPr lang="cs-CZ" dirty="0" err="1" smtClean="0"/>
              <a:t>A</a:t>
            </a:r>
            <a:r>
              <a:rPr lang="cs-CZ" i="1" dirty="0" err="1" smtClean="0"/>
              <a:t>ll</a:t>
            </a:r>
            <a:r>
              <a:rPr lang="cs-CZ" i="1" dirty="0" smtClean="0"/>
              <a:t> about </a:t>
            </a:r>
            <a:r>
              <a:rPr lang="cs-CZ" i="1" dirty="0" err="1" smtClean="0"/>
              <a:t>Eve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Titanic </a:t>
            </a:r>
          </a:p>
          <a:p>
            <a:pPr lvl="1"/>
            <a:r>
              <a:rPr lang="cs-CZ" i="1" dirty="0" smtClean="0"/>
              <a:t>La </a:t>
            </a:r>
            <a:r>
              <a:rPr lang="cs-CZ" i="1" dirty="0" err="1" smtClean="0"/>
              <a:t>La</a:t>
            </a:r>
            <a:r>
              <a:rPr lang="cs-CZ" i="1" dirty="0" smtClean="0"/>
              <a:t> </a:t>
            </a:r>
            <a:r>
              <a:rPr lang="cs-CZ" i="1" dirty="0" err="1" smtClean="0"/>
              <a:t>Land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Animovaný 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druh filmu, který je snímaný po jednotlivých fázích tak, aby se jeho přehráním plnou rychlostí vytvořil dojem plynulého pohybu. </a:t>
            </a:r>
          </a:p>
          <a:p>
            <a:r>
              <a:rPr lang="cs-CZ" dirty="0" smtClean="0"/>
              <a:t>Tomuto způsobu rozpohybování se říká animace.</a:t>
            </a:r>
          </a:p>
          <a:p>
            <a:r>
              <a:rPr lang="cs-CZ" dirty="0" smtClean="0"/>
              <a:t>Animované filmy vznikly původně jako kreslené, loutkové a další technologie za použití speciálních trikových kamer od konce 20. století se stále více uplatňuje počítačová animace.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614" y="2714620"/>
            <a:ext cx="6709906" cy="3286148"/>
          </a:xfrm>
        </p:spPr>
        <p:txBody>
          <a:bodyPr/>
          <a:lstStyle/>
          <a:p>
            <a:r>
              <a:rPr lang="cs-CZ" dirty="0" smtClean="0"/>
              <a:t>Nejmladší umělecký tvůrčí obor – vzniká na konci 19. století ve Francii </a:t>
            </a:r>
          </a:p>
          <a:p>
            <a:r>
              <a:rPr lang="cs-CZ" b="1" dirty="0" smtClean="0"/>
              <a:t>Dějiny filmu</a:t>
            </a:r>
            <a:r>
              <a:rPr lang="cs-CZ" dirty="0" smtClean="0"/>
              <a:t> jako nezávislé umělecké formy začínají po roce 1895, kdy byl s velkým ohlasem v Paříži předveden kinematografy bratří </a:t>
            </a:r>
            <a:r>
              <a:rPr lang="cs-CZ" dirty="0" err="1" smtClean="0"/>
              <a:t>Lumièrů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Prapočátky filmu tvoří němý film. Ten vznikl koncem 19. století. Promítal se s hudebním doprovodem s pomocí gramofonu apod.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https://upload.wikimedia.org/wikipedia/commons/9/93/Fratelli_Lum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1695462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Kreslený 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Výtvarník vytváří předlohu vizuální podoby díla. </a:t>
            </a:r>
          </a:p>
          <a:p>
            <a:r>
              <a:rPr lang="cs-CZ" dirty="0" smtClean="0"/>
              <a:t>Na výsledném záběru se však podílí několik dalších profesí.</a:t>
            </a:r>
          </a:p>
          <a:p>
            <a:r>
              <a:rPr lang="cs-CZ" dirty="0" smtClean="0"/>
              <a:t> Animátor vytváří skicu, předobraz filmového okénka vystihující pozici i proporce postavy (předmětu) v určitém okamžiku, tzv. balvánek. </a:t>
            </a:r>
          </a:p>
          <a:p>
            <a:r>
              <a:rPr lang="cs-CZ" dirty="0" smtClean="0"/>
              <a:t>Tyto balvánky se nasnímají kamerou a zkontroluje se plynulost a rychlost pohybu, dosažení zamýšleného dojmu a další aspekty.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kreslené filmy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Alenka v říši divů </a:t>
            </a:r>
            <a:r>
              <a:rPr lang="cs-CZ" dirty="0" smtClean="0"/>
              <a:t>(1951)</a:t>
            </a:r>
          </a:p>
          <a:p>
            <a:r>
              <a:rPr lang="cs-CZ" b="1" dirty="0" smtClean="0"/>
              <a:t>Lví král</a:t>
            </a:r>
            <a:r>
              <a:rPr lang="cs-CZ" dirty="0" smtClean="0"/>
              <a:t> (</a:t>
            </a:r>
            <a:r>
              <a:rPr lang="it-IT" dirty="0" smtClean="0"/>
              <a:t>1994</a:t>
            </a:r>
            <a:r>
              <a:rPr lang="cs-CZ" dirty="0" smtClean="0"/>
              <a:t>)</a:t>
            </a:r>
            <a:r>
              <a:rPr lang="it-IT" dirty="0" smtClean="0"/>
              <a:t> režisé</a:t>
            </a:r>
            <a:r>
              <a:rPr lang="cs-CZ" dirty="0" err="1" smtClean="0"/>
              <a:t>ři</a:t>
            </a:r>
            <a:r>
              <a:rPr lang="it-IT" dirty="0" smtClean="0"/>
              <a:t> Roba Minkoffa a Rogera Allersa</a:t>
            </a:r>
            <a:endParaRPr lang="cs-CZ" dirty="0" smtClean="0"/>
          </a:p>
          <a:p>
            <a:r>
              <a:rPr lang="cs-CZ" b="1" dirty="0" smtClean="0"/>
              <a:t>Petr Pan </a:t>
            </a:r>
            <a:r>
              <a:rPr lang="cs-CZ" dirty="0" smtClean="0"/>
              <a:t>(1953)</a:t>
            </a:r>
          </a:p>
          <a:p>
            <a:r>
              <a:rPr lang="cs-CZ" dirty="0" smtClean="0"/>
              <a:t>Kreslené filmy a seriály také pocházejí z Japonska (zvané </a:t>
            </a:r>
            <a:r>
              <a:rPr lang="cs-CZ" dirty="0" err="1" smtClean="0"/>
              <a:t>anime</a:t>
            </a:r>
            <a:r>
              <a:rPr lang="cs-CZ" dirty="0" smtClean="0"/>
              <a:t>), ty jsou zastoupeny a známy především pracemi ze studia </a:t>
            </a:r>
            <a:r>
              <a:rPr lang="cs-CZ" dirty="0" err="1" smtClean="0"/>
              <a:t>Ghibli</a:t>
            </a:r>
            <a:r>
              <a:rPr lang="cs-CZ" dirty="0" smtClean="0"/>
              <a:t> a jeho nejznámějšího režiséra </a:t>
            </a:r>
            <a:r>
              <a:rPr lang="cs-CZ" dirty="0" err="1" smtClean="0"/>
              <a:t>Hajaa</a:t>
            </a:r>
            <a:r>
              <a:rPr lang="cs-CZ" dirty="0" smtClean="0"/>
              <a:t> </a:t>
            </a:r>
            <a:r>
              <a:rPr lang="cs-CZ" dirty="0" err="1" smtClean="0"/>
              <a:t>Mijazakiho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Loutkový 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Základem loutky je kovová kostra, která je poměrně náročným výrobkem. </a:t>
            </a:r>
          </a:p>
          <a:p>
            <a:r>
              <a:rPr lang="cs-CZ" dirty="0" smtClean="0"/>
              <a:t>Musí zároveň umožňovat hladký pohyb v kloubech i držet zvolené nastavení i v nerovnovážné poloze. </a:t>
            </a:r>
          </a:p>
          <a:p>
            <a:r>
              <a:rPr lang="cs-CZ" dirty="0" smtClean="0"/>
              <a:t>Kostra se doplní do podoby loutky a oblékne.</a:t>
            </a:r>
          </a:p>
          <a:p>
            <a:r>
              <a:rPr lang="cs-CZ" dirty="0" smtClean="0"/>
              <a:t>Loutky pak rozehrává animátor ve scéně, kterou je rovněž třeba vybudovat v měřítku k loutce.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Tvůrci loutkových filmů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Tim</a:t>
            </a:r>
            <a:r>
              <a:rPr lang="cs-CZ" dirty="0" smtClean="0"/>
              <a:t> </a:t>
            </a:r>
            <a:r>
              <a:rPr lang="cs-CZ" dirty="0" err="1" smtClean="0"/>
              <a:t>Burton</a:t>
            </a:r>
            <a:r>
              <a:rPr lang="cs-CZ" dirty="0" smtClean="0"/>
              <a:t>- Mrtvá </a:t>
            </a:r>
            <a:r>
              <a:rPr lang="cs-CZ" dirty="0" err="1" smtClean="0"/>
              <a:t>něvesta</a:t>
            </a:r>
            <a:endParaRPr lang="cs-CZ" dirty="0" smtClean="0"/>
          </a:p>
          <a:p>
            <a:r>
              <a:rPr lang="cs-CZ" dirty="0" err="1" smtClean="0"/>
              <a:t>Nick</a:t>
            </a:r>
            <a:r>
              <a:rPr lang="cs-CZ" dirty="0" smtClean="0"/>
              <a:t> Park</a:t>
            </a:r>
          </a:p>
          <a:p>
            <a:r>
              <a:rPr lang="cs-CZ" dirty="0" err="1" smtClean="0"/>
              <a:t>Walt</a:t>
            </a:r>
            <a:r>
              <a:rPr lang="cs-CZ" dirty="0" smtClean="0"/>
              <a:t> </a:t>
            </a:r>
            <a:r>
              <a:rPr lang="cs-CZ" dirty="0" err="1" smtClean="0"/>
              <a:t>Disney</a:t>
            </a:r>
            <a:endParaRPr lang="cs-CZ" dirty="0" smtClean="0"/>
          </a:p>
          <a:p>
            <a:r>
              <a:rPr lang="cs-CZ" dirty="0" smtClean="0"/>
              <a:t>Peter Lord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Výsledek obrázku pro nick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2786082" cy="185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Výsledek obrázku pro peter l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00570"/>
            <a:ext cx="2857520" cy="19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Výsledek obrázku pro tim bur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2143140" cy="219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místo, které je určeno k hromadnému sledování filmových představení. </a:t>
            </a:r>
            <a:endParaRPr lang="cs-CZ" b="1" dirty="0" smtClean="0"/>
          </a:p>
          <a:p>
            <a:r>
              <a:rPr lang="cs-CZ" dirty="0" smtClean="0"/>
              <a:t>Nejstarší na světě dosud fungující kino (hrající stále na jednom místě) je kino </a:t>
            </a:r>
            <a:r>
              <a:rPr lang="cs-CZ" dirty="0" err="1" smtClean="0"/>
              <a:t>Pionier</a:t>
            </a:r>
            <a:r>
              <a:rPr lang="cs-CZ" dirty="0" smtClean="0"/>
              <a:t> v polském </a:t>
            </a:r>
            <a:r>
              <a:rPr lang="cs-CZ" dirty="0" err="1" smtClean="0"/>
              <a:t>Štětíně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Otevřeno bylo pod názvem </a:t>
            </a:r>
            <a:r>
              <a:rPr lang="cs-CZ" dirty="0" err="1" smtClean="0"/>
              <a:t>Helios</a:t>
            </a:r>
            <a:r>
              <a:rPr lang="cs-CZ" dirty="0" smtClean="0"/>
              <a:t> v roce 1909.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929066"/>
            <a:ext cx="3500462" cy="271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053542" cy="1400530"/>
          </a:xfrm>
        </p:spPr>
        <p:txBody>
          <a:bodyPr/>
          <a:lstStyle/>
          <a:p>
            <a:r>
              <a:rPr lang="cs-CZ" dirty="0" smtClean="0"/>
              <a:t> Děkujeme za pozornost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Dějiny filmu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Bratři </a:t>
            </a:r>
            <a:r>
              <a:rPr lang="cs-CZ" dirty="0" err="1" smtClean="0"/>
              <a:t>Lumiérové</a:t>
            </a:r>
            <a:r>
              <a:rPr lang="cs-CZ" dirty="0" smtClean="0"/>
              <a:t> se zabývali dokumentárními a cestopisnými filmy, přičemž je chtěli přivézt z Francie do USA.</a:t>
            </a:r>
          </a:p>
          <a:p>
            <a:r>
              <a:rPr lang="cs-CZ" dirty="0" smtClean="0"/>
              <a:t>Za první krátký dějový film je považován jejich </a:t>
            </a:r>
            <a:r>
              <a:rPr lang="cs-CZ" i="1" dirty="0" smtClean="0"/>
              <a:t>Pokropený kropič.</a:t>
            </a:r>
          </a:p>
          <a:p>
            <a:r>
              <a:rPr lang="cs-CZ" dirty="0" smtClean="0"/>
              <a:t>Ve Francii vznikly první filmové společnosti (</a:t>
            </a:r>
            <a:r>
              <a:rPr lang="cs-CZ" i="1" dirty="0" err="1" smtClean="0"/>
              <a:t>Pathé</a:t>
            </a:r>
            <a:r>
              <a:rPr lang="cs-CZ" dirty="0" smtClean="0"/>
              <a:t> a </a:t>
            </a:r>
            <a:r>
              <a:rPr lang="cs-CZ" i="1" dirty="0" err="1" smtClean="0"/>
              <a:t>Gaumont</a:t>
            </a:r>
            <a:r>
              <a:rPr lang="cs-CZ" dirty="0" smtClean="0"/>
              <a:t>). V roce 1908 vznikla ve Francii </a:t>
            </a:r>
            <a:r>
              <a:rPr lang="cs-CZ" i="1" dirty="0" smtClean="0"/>
              <a:t>Společnost filmového umění.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v Americe – Charlie </a:t>
            </a:r>
            <a:r>
              <a:rPr lang="cs-CZ" dirty="0" err="1" smtClean="0"/>
              <a:t>Chapplin</a:t>
            </a:r>
            <a:r>
              <a:rPr lang="cs-CZ" dirty="0" smtClean="0"/>
              <a:t>, </a:t>
            </a:r>
            <a:r>
              <a:rPr lang="cs-CZ" dirty="0" err="1" smtClean="0"/>
              <a:t>Griffieth</a:t>
            </a:r>
            <a:endParaRPr lang="cs-CZ" dirty="0" smtClean="0"/>
          </a:p>
          <a:p>
            <a:r>
              <a:rPr lang="cs-CZ" dirty="0" smtClean="0"/>
              <a:t> v Rusku – Sergej </a:t>
            </a:r>
            <a:r>
              <a:rPr lang="cs-CZ" dirty="0" err="1" smtClean="0"/>
              <a:t>Enznštejn</a:t>
            </a:r>
            <a:r>
              <a:rPr lang="cs-CZ" dirty="0" smtClean="0"/>
              <a:t> – film Křižník Potěmkin (tento film hodnocen na celém světě jako film číslo 1)</a:t>
            </a:r>
          </a:p>
          <a:p>
            <a:r>
              <a:rPr lang="cs-CZ" dirty="0" smtClean="0"/>
              <a:t>Amerika do filmového světa vstoupila v roce 1896 – v New Yorku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Etapy vývoje filmu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Éra zvukového filmu byla zahájena filmem </a:t>
            </a:r>
            <a:r>
              <a:rPr lang="cs-CZ" i="1" dirty="0" smtClean="0"/>
              <a:t>Jazzový zpěvák</a:t>
            </a:r>
            <a:r>
              <a:rPr lang="cs-CZ" dirty="0" smtClean="0"/>
              <a:t> (1927)</a:t>
            </a:r>
          </a:p>
          <a:p>
            <a:r>
              <a:rPr lang="cs-CZ" dirty="0" smtClean="0"/>
              <a:t>Již 6. srpna 1926 se konala premiéra zvukového filmu </a:t>
            </a:r>
            <a:r>
              <a:rPr lang="cs-CZ" i="1" dirty="0" smtClean="0"/>
              <a:t>Don Juan</a:t>
            </a:r>
            <a:r>
              <a:rPr lang="cs-CZ" dirty="0" smtClean="0"/>
              <a:t>, ve kterém však byla použita pouze hudba</a:t>
            </a:r>
          </a:p>
          <a:p>
            <a:r>
              <a:rPr lang="cs-CZ" dirty="0" smtClean="0"/>
              <a:t>Film </a:t>
            </a:r>
            <a:r>
              <a:rPr lang="cs-CZ" i="1" dirty="0" smtClean="0"/>
              <a:t>Jazzový zpěvák</a:t>
            </a:r>
            <a:r>
              <a:rPr lang="cs-CZ" dirty="0" smtClean="0"/>
              <a:t> nabídl poprvé v dějinách mluvené slovo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filmu se zvukem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Natáčení v exteriéru bylo prakticky nemožné</a:t>
            </a:r>
          </a:p>
          <a:p>
            <a:r>
              <a:rPr lang="cs-CZ" dirty="0" smtClean="0"/>
              <a:t>Velké množství různých parazitních zvuků, které narušovaly srozumitelnost dialogů</a:t>
            </a:r>
          </a:p>
          <a:p>
            <a:r>
              <a:rPr lang="cs-CZ" dirty="0" smtClean="0"/>
              <a:t>Vyvinut systém tzv. zadní projekce, při němž se na speciální plátno, před kterým probíhala herecká akce, promítala exteriérové záběry pozadí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filmu se zvukem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režiséři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Charles </a:t>
            </a:r>
            <a:r>
              <a:rPr lang="cs-CZ" b="1" dirty="0" err="1" smtClean="0"/>
              <a:t>Chaplin</a:t>
            </a:r>
            <a:endParaRPr lang="cs-CZ" b="1" dirty="0" smtClean="0"/>
          </a:p>
          <a:p>
            <a:r>
              <a:rPr lang="cs-CZ" dirty="0" smtClean="0"/>
              <a:t>1889 – 1977</a:t>
            </a:r>
          </a:p>
          <a:p>
            <a:r>
              <a:rPr lang="cs-CZ" dirty="0" smtClean="0"/>
              <a:t>patřil k nejslavnějším světovým filmovým tvůrcům 20. století </a:t>
            </a:r>
          </a:p>
          <a:p>
            <a:r>
              <a:rPr lang="cs-CZ" dirty="0" smtClean="0"/>
              <a:t>své filmy vytvářel od námětů přes scénář, režii až po účinkování v hlavní roli</a:t>
            </a:r>
          </a:p>
          <a:p>
            <a:r>
              <a:rPr lang="cs-CZ" dirty="0" smtClean="0"/>
              <a:t>Nejlepší tři filmy Charlese </a:t>
            </a:r>
            <a:r>
              <a:rPr lang="cs-CZ" dirty="0" err="1" smtClean="0"/>
              <a:t>Chaplina</a:t>
            </a:r>
            <a:r>
              <a:rPr lang="cs-CZ" dirty="0" smtClean="0"/>
              <a:t>: Cirkus (1928), </a:t>
            </a:r>
            <a:r>
              <a:rPr lang="cs-CZ" dirty="0" err="1" smtClean="0"/>
              <a:t>Kid</a:t>
            </a:r>
            <a:r>
              <a:rPr lang="cs-CZ" dirty="0" smtClean="0"/>
              <a:t> (1921), Diktátor (1940)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6" descr="Výsledek obrázku pro chap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192754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režiséři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David </a:t>
            </a:r>
            <a:r>
              <a:rPr lang="cs-CZ" b="1" dirty="0" err="1" smtClean="0"/>
              <a:t>Llewelyn</a:t>
            </a:r>
            <a:r>
              <a:rPr lang="cs-CZ" b="1" dirty="0" smtClean="0"/>
              <a:t> </a:t>
            </a:r>
            <a:r>
              <a:rPr lang="cs-CZ" b="1" dirty="0" err="1" smtClean="0"/>
              <a:t>Wark</a:t>
            </a:r>
            <a:r>
              <a:rPr lang="cs-CZ" b="1" dirty="0" smtClean="0"/>
              <a:t> </a:t>
            </a:r>
            <a:r>
              <a:rPr lang="cs-CZ" b="1" dirty="0" err="1" smtClean="0"/>
              <a:t>Griffith</a:t>
            </a:r>
            <a:endParaRPr lang="cs-CZ" b="1" dirty="0" smtClean="0"/>
          </a:p>
          <a:p>
            <a:r>
              <a:rPr lang="cs-CZ" dirty="0" smtClean="0"/>
              <a:t>1875 – 1948 USA </a:t>
            </a:r>
          </a:p>
          <a:p>
            <a:r>
              <a:rPr lang="cs-CZ" dirty="0" smtClean="0"/>
              <a:t>byl jeden z nejvýznamnějších režisérů raného období americké kinematografie</a:t>
            </a:r>
          </a:p>
          <a:p>
            <a:r>
              <a:rPr lang="cs-CZ" dirty="0" smtClean="0"/>
              <a:t>Proslul zejména filmy: </a:t>
            </a:r>
            <a:r>
              <a:rPr lang="cs-CZ" i="1" dirty="0" smtClean="0"/>
              <a:t>Zrození národa </a:t>
            </a:r>
            <a:r>
              <a:rPr lang="cs-CZ" dirty="0" smtClean="0"/>
              <a:t>(1915) a </a:t>
            </a:r>
            <a:r>
              <a:rPr lang="cs-CZ" i="1" dirty="0" smtClean="0"/>
              <a:t>Intolerance</a:t>
            </a:r>
            <a:r>
              <a:rPr lang="cs-CZ" dirty="0" smtClean="0"/>
              <a:t> (1916)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Výsledek obráz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89"/>
            <a:ext cx="1871638" cy="235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Edwin</a:t>
            </a:r>
            <a:r>
              <a:rPr lang="cs-CZ" b="1" dirty="0" smtClean="0"/>
              <a:t> </a:t>
            </a:r>
            <a:r>
              <a:rPr lang="cs-CZ" b="1" dirty="0" err="1" smtClean="0"/>
              <a:t>Stratton</a:t>
            </a:r>
            <a:r>
              <a:rPr lang="cs-CZ" b="1" dirty="0" smtClean="0"/>
              <a:t> Porter</a:t>
            </a:r>
          </a:p>
          <a:p>
            <a:r>
              <a:rPr lang="cs-CZ" dirty="0" smtClean="0"/>
              <a:t>1870 – 1941 USA</a:t>
            </a:r>
          </a:p>
          <a:p>
            <a:r>
              <a:rPr lang="cs-CZ" dirty="0" smtClean="0"/>
              <a:t>byl americký filmový průkopník, nejznámější jako producent, režisér, studio </a:t>
            </a:r>
            <a:r>
              <a:rPr lang="cs-CZ" dirty="0" err="1" smtClean="0"/>
              <a:t>manager</a:t>
            </a:r>
            <a:r>
              <a:rPr lang="cs-CZ" dirty="0" smtClean="0"/>
              <a:t> a kameraman</a:t>
            </a:r>
          </a:p>
          <a:p>
            <a:r>
              <a:rPr lang="cs-CZ" dirty="0" smtClean="0"/>
              <a:t>Nejznámější filmy Jack a stonek fazole (1902), Život amerického hasiče (1903), Velká vlaková loupež (1903), Kleptoman (1905)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režiséři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98</TotalTime>
  <Words>857</Words>
  <PresentationFormat>Předvádění na obrazovce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Motiv1</vt:lpstr>
      <vt:lpstr>Vznik světového filmu</vt:lpstr>
      <vt:lpstr>Film </vt:lpstr>
      <vt:lpstr>Dějiny filmu</vt:lpstr>
      <vt:lpstr>Etapy vývoje filmu </vt:lpstr>
      <vt:lpstr>Vývoj filmu se zvukem </vt:lpstr>
      <vt:lpstr>Vývoj filmu se zvukem </vt:lpstr>
      <vt:lpstr>Významní režiséři</vt:lpstr>
      <vt:lpstr>Významní režiséři</vt:lpstr>
      <vt:lpstr>Významní režiséři</vt:lpstr>
      <vt:lpstr>Významní režiséři</vt:lpstr>
      <vt:lpstr>Významní herci</vt:lpstr>
      <vt:lpstr>Významní herci</vt:lpstr>
      <vt:lpstr>Oscar – cena akademie </vt:lpstr>
      <vt:lpstr>Oscar -historie</vt:lpstr>
      <vt:lpstr>Oscar</vt:lpstr>
      <vt:lpstr>Nominace a  pravidla</vt:lpstr>
      <vt:lpstr>Členové akademie </vt:lpstr>
      <vt:lpstr>Zajímavosti</vt:lpstr>
      <vt:lpstr>Animovaný film</vt:lpstr>
      <vt:lpstr>Kreslený film</vt:lpstr>
      <vt:lpstr>Známé kreslené filmy</vt:lpstr>
      <vt:lpstr>Loutkový film</vt:lpstr>
      <vt:lpstr>Tvůrci loutkových filmů</vt:lpstr>
      <vt:lpstr>Kino</vt:lpstr>
      <vt:lpstr> 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Admin</cp:lastModifiedBy>
  <cp:revision>19</cp:revision>
  <dcterms:created xsi:type="dcterms:W3CDTF">2017-03-12T14:56:21Z</dcterms:created>
  <dcterms:modified xsi:type="dcterms:W3CDTF">2017-05-30T19:45:03Z</dcterms:modified>
</cp:coreProperties>
</file>